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handoutMasterIdLst>
    <p:handoutMasterId r:id="rId27"/>
  </p:handout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66" d="100"/>
          <a:sy n="66" d="100"/>
        </p:scale>
        <p:origin x="2274" y="11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81562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815623"/>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15440379"/>
            <a:ext cx="2971800" cy="81562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15440379"/>
            <a:ext cx="2971800" cy="815621"/>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7" Type="http://schemas.openxmlformats.org/officeDocument/2006/relationships/slide" Target="../slides/slide8.xml"/><Relationship Id="rId6" Type="http://schemas.openxmlformats.org/officeDocument/2006/relationships/slide" Target="../slides/slide5.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f23402e93348528ddcbdf0#tid=68fb21b67a4d3800093b27f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1078992"/>
          </a:xfrm>
          <a:prstGeom prst="rect">
            <a:avLst/>
          </a:prstGeom>
        </p:spPr>
      </p:pic>
      <p:sp>
        <p:nvSpPr>
          <p:cNvPr id="4" name="MasterShapeName"/>
          <p:cNvSpPr/>
          <p:nvPr/>
        </p:nvSpPr>
        <p:spPr>
          <a:xfrm>
            <a:off x="8385048" y="4242816"/>
            <a:ext cx="2660904" cy="1078992"/>
          </a:xfrm>
          <a:prstGeom prst="rect">
            <a:avLst/>
          </a:prstGeom>
          <a:noFill/>
        </p:spPr>
        <p:txBody>
          <a:bodyPr wrap="square" lIns="0" tIns="0" rIns="0" bIns="0" rtlCol="0" anchor="ctr"/>
          <a:lstStyle/>
          <a:p>
            <a:pPr algn="ctr">
              <a:lnSpc>
                <a:spcPct val="100000"/>
              </a:lnSpc>
            </a:pPr>
            <a:r>
              <a:rPr lang="en-US" sz="20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高中历史  选择性必修3     文化交流与传播</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4681728" y="84734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4681728" y="3633796"/>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4681728" y="4669390"/>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4681728" y="5539958"/>
            <a:ext cx="768096" cy="768096"/>
          </a:xfrm>
          <a:prstGeom prst="rect">
            <a:avLst/>
          </a:prstGeom>
        </p:spPr>
      </p:pic>
      <p:sp>
        <p:nvSpPr>
          <p:cNvPr id="8" name="MasterShapeName"/>
          <p:cNvSpPr/>
          <p:nvPr/>
        </p:nvSpPr>
        <p:spPr>
          <a:xfrm>
            <a:off x="4681728" y="8473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4681728" y="3633796"/>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4681728" y="4669390"/>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4681728" y="553995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
          <p:cNvSpPr/>
          <p:nvPr/>
        </p:nvSpPr>
        <p:spPr>
          <a:xfrm>
            <a:off x="5943600" y="10027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linknodeid=36ef88c11&amp;color=RGB(0,96,96)">
            <a:hlinkClick r:id="rId6" action="ppaction://hlinksldjump"/>
          </p:cNvPr>
          <p:cNvSpPr/>
          <p:nvPr/>
        </p:nvSpPr>
        <p:spPr>
          <a:xfrm>
            <a:off x="5943600" y="3789244"/>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
          <p:cNvSpPr/>
          <p:nvPr/>
        </p:nvSpPr>
        <p:spPr>
          <a:xfrm>
            <a:off x="5943600" y="4824838"/>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史料解</a:t>
            </a:r>
            <a:endParaRPr lang="en-US" sz="2400" dirty="0"/>
          </a:p>
        </p:txBody>
      </p:sp>
      <p:sp>
        <p:nvSpPr>
          <p:cNvPr id="15" name="MasterShapeName?linknodeid=cbf7a07af&amp;color=RGB(0,96,96)">
            <a:hlinkClick r:id="rId7" action="ppaction://hlinksldjump"/>
          </p:cNvPr>
          <p:cNvSpPr/>
          <p:nvPr/>
        </p:nvSpPr>
        <p:spPr>
          <a:xfrm>
            <a:off x="5943600" y="569540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知识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知识绘</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重难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64922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重难斩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巩固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6344" y="877824"/>
            <a:ext cx="649224" cy="649224"/>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巩固练</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slide" Target="slide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d9cf717ae?vaa=1&amp;vcp=1&amp;vop=1&amp;pid=29b97a5cd&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[山西部分学校2025高二月考]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采用纸张书写以后，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书籍装帧就逐渐由卷轴式向经折装等册叶形式过渡。</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宋代版印书籍大兴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书的形式不同于手写时那样，需一版版间隔开来，便出现了“蝴蝶装</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”。随着印刷及装</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帧技术的发展</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宋朝后期的书籍装帧出现了“包背装”。</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这反映了(</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5_1#d9cf717ae.bracket?vaa=1&amp;vcp=1&amp;vop=1&amp;pid=29b97a5cd&amp;color=0,55,96&amp;vpa=4&amp;vtp=1"/>
          <p:cNvSpPr/>
          <p:nvPr/>
        </p:nvSpPr>
        <p:spPr>
          <a:xfrm>
            <a:off x="7048975" y="2546862"/>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13_2#d9cf717ae.choices?vaa=1&amp;vcp=1&amp;vop=1&amp;pid=29b97a5cd&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科技进步推动文化传承</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文化传播缘于商品经济的发展</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印刷书促进了文化发展</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文化创新对中华文化影响深远</a:t>
            </a:r>
            <a:endParaRPr lang="en-US" altLang="zh-CN" sz="1800" dirty="0"/>
          </a:p>
        </p:txBody>
      </p:sp>
      <p:sp>
        <p:nvSpPr>
          <p:cNvPr id="5" name="QC_5_AS.14_1#d9cf717ae?vaa=1&amp;vcp=1&amp;vop=1&amp;pid=29b97a5cd&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【解析】本题考查宋朝时期的书籍印刷和装帧技术。根据材料中“采用纸张写书以后</a:t>
            </a:r>
            <a:r>
              <a:rPr lang="en-US" altLang="zh-CN" sz="1800"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由卷轴式向经折</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装等册叶形式过渡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”“宋代版印书籍大兴</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出现了‘蝴蝶装’”“随着印刷及装帧技术的发展</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出现了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‘包背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装</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’”可知，造纸术、印刷术、装帧技术等科学技术的进步都推动了书籍业的发展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书籍又是传承中华文化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的重要载体</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所以科技进步推动文化传承，A项正确；材料不能体现文化传播与商品经济的关系，排除B项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“印刷书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”出现于约15世纪中叶，与材料“采用纸张书写以后”的时间不符，排除C项；文化创新“影响深远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在材料中</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无从体现</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9bf3c24ae?vaa=1&amp;vcp=1&amp;vop=1&amp;pid=29b97a5cd&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[江苏部分高中2025高二期末]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近代有学者认为“博物馆者，非古董者之墓地，乃活思想之育种场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。当广</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收中外典籍器物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使学者得观摩而启新知，市民得游赏而开民智”。也有学者强调</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“博物馆不应是权贵的私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藏库</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而应成为民众共享的知识殿堂，供青年研习、平民瞻仰”。</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两种观点都主张博物馆建设应该(</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9_1#9bf3c24ae.bracket?vaa=1&amp;vcp=1&amp;vop=1&amp;pid=29b97a5cd&amp;color=0,55,96&amp;vpa=5&amp;vtp=1"/>
          <p:cNvSpPr/>
          <p:nvPr/>
        </p:nvSpPr>
        <p:spPr>
          <a:xfrm>
            <a:off x="10376375" y="2546862"/>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17_2#9bf3c24ae.choices?vaa=1&amp;vcp=1&amp;vop=1&amp;pid=29b97a5cd&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有利于提升民众文化素养</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服务于新文化运动的开展</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致力于吸纳中西文化精髓</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为国民革命运动创造条件</a:t>
            </a:r>
            <a:endParaRPr lang="en-US" altLang="zh-CN" sz="1800" dirty="0"/>
          </a:p>
        </p:txBody>
      </p:sp>
      <p:sp>
        <p:nvSpPr>
          <p:cNvPr id="5" name="QC_5_AS.18_1#9bf3c24ae?vaa=1&amp;vcp=1&amp;vop=1&amp;pid=29b97a5cd&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【解析】本题考查近代博物馆的建设与发展。据材料“博物馆者，非古董者之墓地，乃活思想之育种场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。当广</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收中外典籍器物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使学者得观摩而启新知，市民得游赏而开民智”“博物馆不应是权贵的私藏库</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而应成为民众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共享的知识殿堂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供青年研习、平民瞻仰”可知，两种观点均强调博物馆应面向公众</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通过开放共享促进民众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教育发展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提升民众文化素养，A项正确；材料仅聚焦博物馆的功能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未体现新文化运动宣扬民主科学等核</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心目标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排除B项；“吸纳中西文化精髓”仅是手段，根本目的是“启新知”“开民智”，排除C项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国民革命运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动侧重反帝</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反军阀</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与博物馆建设无直接关联，排除D项。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c11a0d766?vaa=1&amp;vcp=1&amp;vop=1&amp;pid=763744a80&amp;color=0,55,96&amp;vtp=1&amp;bt=1&amp;bbb=1&amp;hb=1"/>
          <p:cNvSpPr/>
          <p:nvPr/>
        </p:nvSpPr>
        <p:spPr>
          <a:xfrm>
            <a:off x="502920" y="1728855"/>
            <a:ext cx="10570464" cy="1049655"/>
          </a:xfrm>
          <a:prstGeom prst="rect">
            <a:avLst/>
          </a:prstGeom>
          <a:noFill/>
        </p:spPr>
        <p:txBody>
          <a:bodyPr wrap="none" lIns="0" tIns="0" rIns="0" bIns="0" rtlCol="0" anchor="t"/>
          <a:lstStyle/>
          <a:p>
            <a:pPr algn="l" latinLnBrk="1">
              <a:lnSpc>
                <a:spcPts val="29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[河南名校2025高二段考]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唐代，私学出现了寺学、村学、社学、坊学、里学、乡学等形式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打破了家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学的封闭性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转向地域性和社会性，并推动私学向规模化、专业化发展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。材料现象造成的直接影响是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7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3_1#c11a0d766.bracket?vaa=1&amp;vcp=1&amp;vop=1&amp;pid=763744a80&amp;color=0,55,96&amp;vpa=6&amp;vtp=1"/>
          <p:cNvSpPr/>
          <p:nvPr/>
        </p:nvSpPr>
        <p:spPr>
          <a:xfrm>
            <a:off x="686276" y="2448945"/>
            <a:ext cx="319088" cy="316040"/>
          </a:xfrm>
          <a:prstGeom prst="rect">
            <a:avLst/>
          </a:prstGeom>
          <a:noFill/>
        </p:spPr>
        <p:txBody>
          <a:bodyPr wrap="none" lIns="0" tIns="0" rIns="0" bIns="0" rtlCol="0" anchor="t"/>
          <a:lstStyle/>
          <a:p>
            <a:pPr algn="ctr" latinLnBrk="1">
              <a:lnSpc>
                <a:spcPts val="27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21_2#c11a0d766.choices?vaa=1&amp;vcp=1&amp;vop=1&amp;pid=763744a80&amp;color=0,55,96&amp;vtp=1&amp;bbb=1"/>
          <p:cNvSpPr/>
          <p:nvPr/>
        </p:nvSpPr>
        <p:spPr>
          <a:xfrm>
            <a:off x="502920" y="2817753"/>
            <a:ext cx="10570464" cy="681355"/>
          </a:xfrm>
          <a:prstGeom prst="rect">
            <a:avLst/>
          </a:prstGeom>
          <a:noFill/>
        </p:spPr>
        <p:txBody>
          <a:bodyPr wrap="none" lIns="0" tIns="0" rIns="0" bIns="0" rtlCol="0" anchor="t"/>
          <a:lstStyle/>
          <a:p>
            <a:pPr latinLnBrk="1">
              <a:lnSpc>
                <a:spcPts val="29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贵族垄断教育局面被打破</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文化普及和下移趋势增强</a:t>
            </a:r>
            <a:endParaRPr lang="en-US" altLang="zh-CN" sz="1800" dirty="0"/>
          </a:p>
          <a:p>
            <a:pPr latinLnBrk="1">
              <a:lnSpc>
                <a:spcPts val="27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文治政府转型的速度加快</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国民的文化素质普遍提高</a:t>
            </a:r>
            <a:endParaRPr lang="en-US" altLang="zh-CN" sz="1800" dirty="0"/>
          </a:p>
        </p:txBody>
      </p:sp>
      <p:sp>
        <p:nvSpPr>
          <p:cNvPr id="5" name="QC_5_AS.22_1#c11a0d766?vaa=1&amp;vcp=1&amp;vop=1&amp;pid=763744a80&amp;color=0,55,96&amp;vtp=1&amp;bbb=1&amp;hb=1"/>
          <p:cNvSpPr/>
          <p:nvPr/>
        </p:nvSpPr>
        <p:spPr>
          <a:xfrm>
            <a:off x="502920" y="3541272"/>
            <a:ext cx="10570464" cy="2535365"/>
          </a:xfrm>
          <a:prstGeom prst="rect">
            <a:avLst/>
          </a:prstGeom>
          <a:noFill/>
        </p:spPr>
        <p:txBody>
          <a:bodyPr wrap="none" lIns="0" tIns="0" rIns="0" bIns="0" rtlCol="0" anchor="t"/>
          <a:lstStyle/>
          <a:p>
            <a:pPr algn="l" latinLnBrk="1">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【解析】本题考查唐代私学发展的影响。根据材料并结合所学可知，私学形式扩展（如村学、坊学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育覆盖更广的地域和阶层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底层民众获得更多的学习机会，体现文化普及；教育从世家大族垄断的“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家学”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转向社会基层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（乡里、村落），知识向平民阶层传播，体现文化下移趋势，B项正确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贵族垄断教育局面</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被打破是春秋时期孔子兴办私学的影响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不符合题意，排除A项；文治政府转型虽与教育普及有关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于间接的政治影响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最直接的影响是私学扩展促进了文化普及和下移，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使知识不再局限于少数精英阶层，</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而是逐步渗透到更广泛的社会群体中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排除C项；私学虽推动文化传播，但受限于时代条件，无法实现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“普</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遍提高</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500"/>
                                        <p:tgtEl>
                                          <p:spTgt spid="5">
                                            <p:txEl>
                                              <p:pRg st="6" end="6"/>
                                            </p:txEl>
                                          </p:spTgt>
                                        </p:tgtEl>
                                      </p:cBhvr>
                                    </p:animEffect>
                                    <p:anim calcmode="lin" valueType="num">
                                      <p:cBhvr>
                                        <p:cTn id="4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cf4208231?vaa=1&amp;vcp=1&amp;vop=1&amp;pid=763744a80&amp;color=0,55,96&amp;vtp=1&amp;bt=1&amp;bbb=1&amp;hb=1"/>
          <p:cNvSpPr/>
          <p:nvPr/>
        </p:nvSpPr>
        <p:spPr>
          <a:xfrm>
            <a:off x="502920" y="1745270"/>
            <a:ext cx="10570464" cy="15608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[广西梧州2025高二期中]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约15世纪中叶，德国金匠谷登堡利用合金制作活字</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并通过改进葡萄酒压榨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发明了活字印刷机。1450年，他用这台机器印制出了西方第一本书——拉丁文版的《圣经</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》，该书受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到广泛欢迎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。此后，谷登堡在两年内印刷并出售了200本复本</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。材料可用来说明欧洲活字印刷机的发明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7_1#cf4208231.bracket?vaa=1&amp;vcp=1&amp;vop=1&amp;pid=763744a80&amp;color=0,55,96&amp;vpa=7&amp;vtp=1"/>
          <p:cNvSpPr/>
          <p:nvPr/>
        </p:nvSpPr>
        <p:spPr>
          <a:xfrm>
            <a:off x="686276" y="2953929"/>
            <a:ext cx="3190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25_2#cf4208231.choices?vaa=1&amp;vcp=1&amp;vop=1&amp;pid=763744a80&amp;color=0,55,96&amp;vtp=1&amp;bbb=1"/>
          <p:cNvSpPr/>
          <p:nvPr/>
        </p:nvSpPr>
        <p:spPr>
          <a:xfrm>
            <a:off x="502920" y="3333977"/>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为文艺复兴创造条件</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推动了文化的交融</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促进了文化的传播</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提高了民众的科学素养</a:t>
            </a:r>
            <a:endParaRPr lang="en-US" altLang="zh-CN" sz="1800" dirty="0"/>
          </a:p>
        </p:txBody>
      </p:sp>
      <p:sp>
        <p:nvSpPr>
          <p:cNvPr id="5" name="QC_5_AS.26_1#cf4208231?vaa=1&amp;vcp=1&amp;vop=1&amp;pid=763744a80&amp;color=0,55,96&amp;vtp=1&amp;bbb=1&amp;hb=1"/>
          <p:cNvSpPr/>
          <p:nvPr/>
        </p:nvSpPr>
        <p:spPr>
          <a:xfrm>
            <a:off x="502920" y="4134076"/>
            <a:ext cx="10570464" cy="19606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【解析】本题考查谷登堡发明活字印刷机的影响。根据材料可知，谷登堡发明活字印刷机后，能够印刷</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《圣</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》，并在两年内印刷出售200本复本。这使得书籍的复制变得更加容易和高效，从而促进了文化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（如宗教文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化等相关知识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）的广泛传播，C项正确；文艺复兴是14世纪开始的，排除A项；材料仅仅讲述了谷登堡印刷</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《圣经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》这一事件，没有涉及不同文化之间交融的相关内容，排除B项；材料只是强调了《圣经》的印刷</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和传播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没</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有体现出民众科学素养的提高</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anim calcmode="lin" valueType="num">
                                      <p:cBhvr>
                                        <p:cTn id="14" dur="500" fill="hold"/>
                                        <p:tgtEl>
                                          <p:spTgt spid="3">
                                            <p:bg/>
                                          </p:spTgt>
                                        </p:tgtEl>
                                        <p:attrNameLst>
                                          <p:attrName>ppt_x</p:attrName>
                                        </p:attrNameLst>
                                      </p:cBhvr>
                                      <p:tavLst>
                                        <p:tav tm="0">
                                          <p:val>
                                            <p:strVal val="#ppt_x"/>
                                          </p:val>
                                        </p:tav>
                                        <p:tav tm="100000">
                                          <p:val>
                                            <p:strVal val="#ppt_x"/>
                                          </p:val>
                                        </p:tav>
                                      </p:tavLst>
                                    </p:anim>
                                    <p:anim calcmode="lin" valueType="num">
                                      <p:cBhvr>
                                        <p:cTn id="15" dur="500" fill="hold"/>
                                        <p:tgtEl>
                                          <p:spTgt spid="3">
                                            <p:bg/>
                                          </p:spTgt>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anim calcmode="lin" valueType="num">
                                      <p:cBhvr>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0"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c79de5a9a?vaa=1&amp;vcp=1&amp;vop=1&amp;pid=763744a80&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[河北部分示范高中2025高二期中]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1910年公布施行的《山东图书馆章程》规定：“凡山东人著作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搜罗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必备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别为一部，以征是邦之文献</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”1916年，中华民国教育部对袁绍昂编写的《山东图书馆书目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行表彰</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并通饬其他各省图书馆仿行。</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该做法(</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1_1#c79de5a9a.bracket?vaa=1&amp;vcp=1&amp;vop=1&amp;pid=763744a80&amp;color=0,55,96&amp;vpa=8&amp;vtp=1"/>
          <p:cNvSpPr/>
          <p:nvPr/>
        </p:nvSpPr>
        <p:spPr>
          <a:xfrm>
            <a:off x="5245576" y="2546862"/>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29_2#c79de5a9a.choices?vaa=1&amp;vcp=1&amp;vop=1&amp;pid=763744a80&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拓展了图书馆服务渠道</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促进了近代教育的转型</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提高了民众的文化素养</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助推了地域文化的传承</a:t>
            </a:r>
            <a:endParaRPr lang="en-US" altLang="zh-CN" sz="1800" dirty="0"/>
          </a:p>
        </p:txBody>
      </p:sp>
      <p:sp>
        <p:nvSpPr>
          <p:cNvPr id="5" name="QC_5_AS.30_1#c79de5a9a?vaa=1&amp;vcp=1&amp;vop=1&amp;pid=763744a80&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【解析】本题考查近代中国图书馆的建设与发展。根据材料并结合所学知识可知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材料中的做法明确以收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集地方文献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（“以征是邦之文献”）为目的，体现了对山东地域文化的保护和传承</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中华民国教育部的推广更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说明其被作为表率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鼓励各省保存本地文化，D项正确；该做法聚焦文献收集的内容（地方著作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务渠道</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（如借阅、开放时间等）的拓展，排除A项；近代教育转型涉及新式学堂、课程改革等内容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而图书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馆收集地方文献属于文化保存范畴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未直接推动教育体系变革，排除B项；收集文献可能间接促进文化传</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但题干未</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提及民众借阅或教育普及</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且主要强调文献保存而非素养提升，排除C项。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f7c9b58ab?vaa=1&amp;vcp=1&amp;vop=1&amp;pid=763744a80&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[广东广州2025高二期中]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自20世纪20年代起，考古学家在周口店遗址发掘出大量“北京人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”化石遗骸以及</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10万件打制石器等珍贵遗存。1953年，周口店遗址博物馆在遗址内动工建设，后又被扩建。2011年7月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博物</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馆迁出遗址保护范围</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在北京另建新馆。</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周口店遗址博物馆的迁建(</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5_1#f7c9b58ab.bracket?vaa=1&amp;vcp=1&amp;vop=1&amp;pid=763744a80&amp;color=0,55,96&amp;vpa=9&amp;vtp=1"/>
          <p:cNvSpPr/>
          <p:nvPr/>
        </p:nvSpPr>
        <p:spPr>
          <a:xfrm>
            <a:off x="7131525" y="269411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33_2#f7c9b58ab.choices?vaa=1&amp;vcp=1&amp;vop=1&amp;pid=763744a80&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树立了文化遗产保护典范</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得益于考古发掘技术进步</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反映出古迹保护的现代化</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兼顾文博事业的多重职能</a:t>
            </a:r>
            <a:endParaRPr lang="en-US" altLang="zh-CN" sz="1800" dirty="0"/>
          </a:p>
        </p:txBody>
      </p:sp>
      <p:sp>
        <p:nvSpPr>
          <p:cNvPr id="5" name="QC_5_AS.34_1#f7c9b58ab?vaa=1&amp;vcp=1&amp;vop=1&amp;pid=763744a80&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【解析】本题考查中国博物馆的建设与发展。周口店遗址博物馆迁建是为了保护遗址本体</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同时新建场馆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继续发挥研究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、教育功能，符合文博事业在保护、展示、教育等多方面的职能要求，故选D项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周口店遗址博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物馆迁建虽体现保护意识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但未提及成为其他案例的效仿对象或制定新标准，不能确定为典范，排除A项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周口店遗址博物馆迁建与考古发掘技术进步无直接关联</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周口店遗址博物馆迁建主要基于保护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原址而非</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采用数字化</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、科技化等现代手段，未直接体现保护方式的现代化特征，排除C项。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7_1#e37ed9f9d?vaa=1&amp;vcp=1&amp;vop=1&amp;pid=763744a80&amp;color=0,55,96&amp;vtp=1&amp;bt=1&amp;bbb=1&amp;hb=1"/>
          <p:cNvSpPr/>
          <p:nvPr/>
        </p:nvSpPr>
        <p:spPr>
          <a:xfrm>
            <a:off x="502920" y="2071311"/>
            <a:ext cx="10570464" cy="37069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[贵州贵阳2025高二月考]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阅读材料，完成下列要求。</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料一</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庆历兴学期间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恢复了久废的太学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诏令地方州县兴学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并广泛向州</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县学赐田</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以资助地方教</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经熙宁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元丰兴学和崇宁兴学之后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北宋地方官学设置已相当普遍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并形成了相对稳定的管理体制和</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经费保障制度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中央太学也获得了长足的发展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太学内部实行三舍法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扩大学校的职能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沟通了养士和用</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士的环节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吸引了各地的读书士子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太学规模也不断扩大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由初创时的百余人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发展为崇宁初的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3800</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同时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各种专科教育在宋代也受到重视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除律学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算学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医学外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还出现了武学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画学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书学等专科学校</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熙丰改革时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王安石等人尤为强调经世致用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突出经义策论取士</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三次兴学都企图以官学完全取代私学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从广泛搜集人才角度看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其不足是明显的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摘编自张西梅《浅论北宋三次兴学运动的影响及失败原因》</a:t>
            </a:r>
            <a:endParaRPr lang="en-US" altLang="zh-CN"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7_2#e37ed9f9d?vaa=1&amp;vcp=1&amp;vop=1&amp;pid=763744a80&amp;color=0,55,96&amp;vtp=1&amp;bt=1&amp;bbb=1&amp;hb=1"/>
          <p:cNvSpPr/>
          <p:nvPr/>
        </p:nvSpPr>
        <p:spPr>
          <a:xfrm>
            <a:off x="502920" y="2275622"/>
            <a:ext cx="10570464" cy="24496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材料二</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宋神宗上台后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以王安石为代表的改革派掀起了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熙宁兴学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改革运动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促进了北宋的教育改革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王安石任参知政事后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三舍法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取士取代科举取士</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学行卓越者可直接做官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熙宁六年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（1073</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太医院的基础上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又设置专门的医学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分为方脉科</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针灸科等项目培养专门人才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中央政府还在地方设置</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学官负责地方各级教育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规定地方官不得干涉教育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普设学田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扩充地方学校经费来源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促进州县学的长</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远发展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摘编自师克谦《从</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王安石变法</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探寻北宋教育改革的轨迹》</a:t>
            </a:r>
            <a:endParaRPr lang="en-US" altLang="zh-CN" dirty="0"/>
          </a:p>
        </p:txBody>
      </p:sp>
      <p:sp>
        <p:nvSpPr>
          <p:cNvPr id="3" name="QO_5_BD.37_3#e37ed9f9d?vaa=1&amp;vcp=1&amp;vop=1&amp;pid=763744a80&amp;color=0,55,96&amp;vtp=1&amp;bbb=1"/>
          <p:cNvSpPr/>
          <p:nvPr/>
        </p:nvSpPr>
        <p:spPr>
          <a:xfrm>
            <a:off x="502920" y="47524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（1）根据材料一并结合所学知识，概括北宋兴学运动的特点。</a:t>
            </a:r>
            <a:endParaRPr lang="en-US" altLang="zh-CN" sz="1800" dirty="0"/>
          </a:p>
        </p:txBody>
      </p:sp>
      <p:sp>
        <p:nvSpPr>
          <p:cNvPr id="4" name="QO_5_BD.37_4#e37ed9f9d?vaa=1&amp;vcp=1&amp;vop=1&amp;pid=763744a80&amp;color=0,55,96&amp;vtp=1&amp;bbb=1"/>
          <p:cNvSpPr/>
          <p:nvPr/>
        </p:nvSpPr>
        <p:spPr>
          <a:xfrm>
            <a:off x="502920" y="516772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（2）根据材料一、二并结合所学知识，分析北宋兴学运动的历史意义。</a:t>
            </a:r>
            <a:endParaRPr lang="en-US" altLang="zh-CN" sz="1800"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38_1#e37ed9f9d?vaa=1&amp;vcp=1&amp;vop=1&amp;pid=763744a80&amp;color=0,55,96&amp;vtp=1&amp;bt=1&amp;bbb=1&amp;hb=1"/>
          <p:cNvSpPr/>
          <p:nvPr/>
        </p:nvSpPr>
        <p:spPr>
          <a:xfrm>
            <a:off x="502920" y="1545336"/>
            <a:ext cx="10570464" cy="4745165"/>
          </a:xfrm>
          <a:prstGeom prst="rect">
            <a:avLst/>
          </a:prstGeom>
          <a:noFill/>
        </p:spPr>
        <p:txBody>
          <a:bodyPr wrap="none" lIns="0" tIns="0" rIns="0" bIns="0" rtlCol="0" anchor="t"/>
          <a:lstStyle/>
          <a:p>
            <a:pPr algn="l" latinLnBrk="1">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【解析】本题考查北宋学校教育的发展。（1）特点：由材料一“经熙宁、元丰兴学和崇宁兴学之后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北宋地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方官学设置已相当普遍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并形成了相对稳定的管理体制和经费保障制度”可得出，具有连续性和阶段性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多次</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开展大规模兴学运动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由材料一“中央太学也获得了长足的发展，太学内部实行三舍法，扩大学校的职能</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沟通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了养士和用士的环节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吸引了各地的读书士子”并结合所学可得出，办学主体中央与地方相结合，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办学形式多样；</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由材料一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“同时，各种专科教育在宋代也受到重视，除律学、算学、医学外，还出现了武学、画学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、书学等专科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学校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”及所学可得出，教育内容丰富，涵盖多种学科。</a:t>
            </a:r>
            <a:endParaRPr lang="en-US" altLang="zh-CN" sz="1800" dirty="0"/>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2）历史意义：由材料一“各种专科教育在宋代</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等专科学校”和材料二“促进了北宋的教育改革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”“‘三舍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’取士取代科举取士，学行卓越者可直接做官。熙宁六年（1073年），在太医院的基础上，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又设置专门的医学”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可得出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促进学校教育发展，扩充教育资源，培养众多专门人才，满足社会需求；由材料二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“中央政府还在地方设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置学官负责地方各级教育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规定地方官不得干涉教育，普设学田，扩充地方学校经费来源</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促进州县学的长远发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”等可得出，冲击旧科举制度，推动科举变革完善，刺激读书求学风气，促进文化传播发展；由材料一</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“吸引了各地的读书士子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。太学规模也不断扩大，由初创时的百余人，发展为崇宁初的3800人”及所学可得</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为政府选拔</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巩固统治，推动教育与政治改革相互促进。</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39_1#e37ed9f9d?vaa=1&amp;vcp=1&amp;vop=1&amp;pid=763744a80&amp;color=0,55,96&amp;vtp=1&amp;bt=1&amp;bbb=1&amp;hb=1"/>
          <p:cNvSpPr/>
          <p:nvPr/>
        </p:nvSpPr>
        <p:spPr>
          <a:xfrm>
            <a:off x="502920" y="3106361"/>
            <a:ext cx="10570464" cy="16114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（1）特点：具有连续性和阶段性，多次开展大规模兴学运动；办学主体中央与地方相结合</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办学形</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式多样</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教育内容丰富，涵盖多种学科。</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2）意义：促进学校教育发展，扩充教育资源，培养众多专门人才，满足社会需求；冲击旧科举制度</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推动科举</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变革完善</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刺激读书求学风气，促进文化传播发展；为政府选拔人才，巩固统治，推动教育与政治改革相互促进。</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f50ce01cb.fixed?vcp=1&amp;color=0,55,96&amp;tib=255,255,255&amp;vtp=1" descr="preencoded.png"/>
          <p:cNvPicPr>
            <a:picLocks noChangeAspect="1"/>
          </p:cNvPicPr>
          <p:nvPr/>
        </p:nvPicPr>
        <p:blipFill>
          <a:blip r:embed="rId1"/>
          <a:stretch>
            <a:fillRect/>
          </a:stretch>
        </p:blipFill>
        <p:spPr>
          <a:xfrm>
            <a:off x="4507992" y="2020824"/>
            <a:ext cx="3127248" cy="1344168"/>
          </a:xfrm>
          <a:prstGeom prst="rect">
            <a:avLst/>
          </a:prstGeom>
        </p:spPr>
      </p:pic>
      <p:sp>
        <p:nvSpPr>
          <p:cNvPr id="3" name="C_1_BD#f50ce01cb.fixed?vcp=1&amp;color=61,88,159&amp;vtp=1&amp;bbb=1"/>
          <p:cNvSpPr/>
          <p:nvPr/>
        </p:nvSpPr>
        <p:spPr>
          <a:xfrm>
            <a:off x="4507992" y="2093976"/>
            <a:ext cx="3163824" cy="969264"/>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第六单元</a:t>
            </a:r>
            <a:endParaRPr lang="en-US" altLang="zh-CN" sz="5400" dirty="0"/>
          </a:p>
        </p:txBody>
      </p:sp>
      <p:sp>
        <p:nvSpPr>
          <p:cNvPr id="4" name="C_1_BD#f50ce01cb.fixed?vcp=1&amp;color=61,88,159&amp;vtp=1&amp;bbb=1"/>
          <p:cNvSpPr/>
          <p:nvPr/>
        </p:nvSpPr>
        <p:spPr>
          <a:xfrm>
            <a:off x="1216152" y="3529584"/>
            <a:ext cx="9756648" cy="2121408"/>
          </a:xfrm>
          <a:prstGeom prst="rect">
            <a:avLst/>
          </a:prstGeom>
          <a:noFill/>
        </p:spPr>
        <p:txBody>
          <a:bodyPr wrap="none" lIns="0" tIns="0" rIns="0" bIns="0" rtlCol="0" anchor="t"/>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文化的传承与保护</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0_1#22314b857?vaa=1&amp;vcp=1&amp;vop=1&amp;pid=238b82746&amp;color=0,55,96&amp;vtp=1&amp;bt=1&amp;bbb=1&amp;hb=1"/>
          <p:cNvSpPr/>
          <p:nvPr/>
        </p:nvSpPr>
        <p:spPr>
          <a:xfrm>
            <a:off x="502920" y="2234601"/>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[浙江部分学校2025高二期中]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学校、书籍、博物馆等，是文化保护与传承的主要载体。</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下表所列各项，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表述不正确的是(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graphicFrame>
        <p:nvGraphicFramePr>
          <p:cNvPr id="21" name="QC_5_BD.40_2#22314b857?colgroup=13,31&amp;vaa=1&amp;vcp=1&amp;vop=1&amp;pid=238b82746&amp;color=0,55,96&amp;vtp=1&amp;bbb=1"/>
          <p:cNvGraphicFramePr>
            <a:graphicFrameLocks noGrp="1"/>
          </p:cNvGraphicFramePr>
          <p:nvPr/>
        </p:nvGraphicFramePr>
        <p:xfrm>
          <a:off x="502920" y="3139730"/>
          <a:ext cx="10543032" cy="1945450"/>
        </p:xfrm>
        <a:graphic>
          <a:graphicData uri="http://schemas.openxmlformats.org/drawingml/2006/table">
            <a:tbl>
              <a:tblPr/>
              <a:tblGrid>
                <a:gridCol w="3255264"/>
                <a:gridCol w="7287768"/>
              </a:tblGrid>
              <a:tr h="385382">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文化成就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①商鞅变法时期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改变了“学在官府”的情形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②民国建立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京师大学堂改名为“北京大学”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③约16世纪中叶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德国人谷登堡将多项技术整合在一起</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采用金属活字印刷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④约17世纪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阿什莫林博物馆</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不列颠博物馆</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法国的卢浮宫建立于此时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5_BD.40_3#22314b857.choices?vaa=1&amp;vcp=1&amp;vop=1&amp;pid=238b82746&amp;color=0,55,96&amp;vtp=1&amp;bbb=1"/>
          <p:cNvSpPr/>
          <p:nvPr/>
        </p:nvSpPr>
        <p:spPr>
          <a:xfrm>
            <a:off x="502920" y="5222530"/>
            <a:ext cx="10570464" cy="360680"/>
          </a:xfrm>
          <a:prstGeom prst="rect">
            <a:avLst/>
          </a:prstGeom>
          <a:noFill/>
        </p:spPr>
        <p:txBody>
          <a:bodyPr wrap="none" lIns="0" tIns="0" rIns="0" bIns="0" rtlCol="0" anchor="t"/>
          <a:lstStyle/>
          <a:p>
            <a:pPr latinLnBrk="1">
              <a:lnSpc>
                <a:spcPts val="3200"/>
              </a:lnSpc>
              <a:tabLst>
                <a:tab pos="2766060" algn="l"/>
                <a:tab pos="5507355" algn="l"/>
                <a:tab pos="824801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①②③</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①③④</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②③④</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①②</a:t>
            </a:r>
            <a:endParaRPr lang="en-US" altLang="zh-CN" sz="1800"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2_1#22314b857?vaa=1&amp;vcp=1&amp;vop=1&amp;pid=238b82746&amp;color=0,55,96&amp;mp=1&amp;vtp=1&amp;bt=1&amp;bbb=1&amp;hb=1"/>
          <p:cNvSpPr/>
          <p:nvPr/>
        </p:nvSpPr>
        <p:spPr>
          <a:xfrm>
            <a:off x="502920" y="2701072"/>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【解析】本题结合时空观念考查中国学校与世界博物馆的建设、中国教育事业与世界印刷术的发展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所学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私学产生于春秋时期，改变了“学在官府”的情形，“商鞅变法”是战国时期，①表述错误，符合要求；约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纪中叶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德国人谷登堡将多项技术整合在一起，采用金属活字印刷，不是16世纪，③表述错误，符合要求</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不列颠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博物馆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、法国的卢浮宫建立于18世纪，不是17世纪，④表述错误，符合要求；1912年（民国建立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）京师大学堂改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名为</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“北京大学”，②表述正确，不符合要求。故选B项，排除A、C、D三项。</a:t>
            </a:r>
            <a:endParaRPr lang="en-US" altLang="zh-CN" dirty="0"/>
          </a:p>
        </p:txBody>
      </p:sp>
      <p:sp>
        <p:nvSpPr>
          <p:cNvPr id="3" name="QC_5_AN.43_1#22314b857?vaa=1&amp;vcp=1&amp;vop=1&amp;pid=238b82746&amp;color=0,55,96&amp;vtp=1&amp;bbb=1"/>
          <p:cNvSpPr/>
          <p:nvPr/>
        </p:nvSpPr>
        <p:spPr>
          <a:xfrm>
            <a:off x="502920" y="47587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4_1#5e80ed8de?vaa=1&amp;vcp=1&amp;vop=1&amp;pid=238b82746&amp;color=0,55,96&amp;vtp=1&amp;bt=1&amp;bbb=1"/>
          <p:cNvSpPr/>
          <p:nvPr/>
        </p:nvSpPr>
        <p:spPr>
          <a:xfrm>
            <a:off x="502920" y="1892463"/>
            <a:ext cx="10570464" cy="36068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[河南安阳2025高二调研]</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下表是近代中国有关图书馆的政府条文演变。</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这反映了(</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graphicFrame>
        <p:nvGraphicFramePr>
          <p:cNvPr id="23" name="QC_5_BD.44_2#5e80ed8de?colgroup=18,26&amp;vaa=1&amp;vcp=1&amp;vop=1&amp;pid=238b82746&amp;color=0,55,96&amp;vtp=1&amp;bbb=1&amp;hb=1"/>
          <p:cNvGraphicFramePr>
            <a:graphicFrameLocks noGrp="1"/>
          </p:cNvGraphicFramePr>
          <p:nvPr/>
        </p:nvGraphicFramePr>
        <p:xfrm>
          <a:off x="502920" y="2386493"/>
          <a:ext cx="10543032" cy="2625281"/>
        </p:xfrm>
        <a:graphic>
          <a:graphicData uri="http://schemas.openxmlformats.org/drawingml/2006/table">
            <a:tbl>
              <a:tblPr/>
              <a:tblGrid>
                <a:gridCol w="4325112"/>
                <a:gridCol w="6217920"/>
              </a:tblGrid>
              <a:tr h="385382">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条文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6633">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1910年学部公布的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《京师及各省图书馆通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行章程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图书馆之设</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所以保存国粹</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造就通才</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以备硕学专家研究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学艺</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学生士人检阅考证之用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6633">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1915年教育部颁布的《通俗图书馆规程》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各省治</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县治应设通俗图书馆</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储集各种通俗图书</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供公众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之阅览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46633">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1941年教育部公布的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《普及全国图书教育</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暂行办法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各级学校及各机关团体附设之图书馆应一律开放</a:t>
                      </a:r>
                      <a:r>
                        <a:rPr lang="en-US" altLang="zh-CN" sz="1800" b="0" i="0" spc="-10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供民众阅</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latinLnBrk="1" hangingPunct="0">
                        <a:lnSpc>
                          <a:spcPts val="27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览</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开放办法另订之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5_BD.44_3#5e80ed8de.choices?vaa=1&amp;vcp=1&amp;vop=1&amp;pid=238b82746&amp;color=0,55,96&amp;vtp=1&amp;bbb=1"/>
          <p:cNvSpPr/>
          <p:nvPr/>
        </p:nvSpPr>
        <p:spPr>
          <a:xfrm>
            <a:off x="502920" y="5142393"/>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传统文化保护意识强化</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教育管理体制逐步完善</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文化普及化的发展趋势</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国民文化素质大大提升</a:t>
            </a:r>
            <a:endParaRPr lang="en-US" altLang="zh-CN" sz="1800"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6_1#5e80ed8de?vaa=1&amp;vcp=1&amp;vop=1&amp;pid=238b82746&amp;color=0,55,96&amp;vtp=1&amp;bt=1&amp;bbb=1&amp;hb=1"/>
          <p:cNvSpPr/>
          <p:nvPr/>
        </p:nvSpPr>
        <p:spPr>
          <a:xfrm>
            <a:off x="502920" y="2078772"/>
            <a:ext cx="10570464" cy="32878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【解析】本题结合史料实证考查中国近代图书馆的发展历程。1910年《京师及各省图书馆通行章程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保存国粹和服务精英阶层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1915年《通俗图书馆规程》要求各省、县设立通俗图书馆供公众阅览，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1941年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普及全国图书教育暂行办法》进一步规定各级学校及各机关团体附设图书馆向民众开放</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这表明图书馆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服务对象从知识分子扩展到普通大众</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体现了文化逐渐向下层普及的趋势，故选C项；1910年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《京师及各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省图书馆通行章程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》虽提及保存国粹，但后续重点转向通俗和公众阅览，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而非单纯强化传统文化保护意识，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A项；材料只涉及图书馆的设置和开放，未具体描述教育管理体制的完善问题，排除B项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这些条文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旨在通过开放图书馆促进文化普及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强调的是手段而非结果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所以不能据此得出国民文化素质大大提升的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结论</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
        <p:nvSpPr>
          <p:cNvPr id="3" name="QC_5_AN.47_1#5e80ed8de?vaa=1&amp;vcp=1&amp;vop=1&amp;pid=238b82746&amp;color=0,55,96&amp;vtp=1&amp;bbb=1"/>
          <p:cNvSpPr/>
          <p:nvPr/>
        </p:nvSpPr>
        <p:spPr>
          <a:xfrm>
            <a:off x="502920" y="53810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2#a73626019.fixed?vcp=1&amp;pid=f50ce01cb&amp;color=0,55,96&amp;tib=255,255,255&amp;vtp=1" descr="preencoded.png"/>
          <p:cNvPicPr>
            <a:picLocks noChangeAspect="1"/>
          </p:cNvPicPr>
          <p:nvPr/>
        </p:nvPicPr>
        <p:blipFill>
          <a:blip r:embed="rId1"/>
          <a:stretch>
            <a:fillRect/>
          </a:stretch>
        </p:blipFill>
        <p:spPr>
          <a:xfrm>
            <a:off x="649224" y="2624328"/>
            <a:ext cx="3419856" cy="1188720"/>
          </a:xfrm>
          <a:prstGeom prst="rect">
            <a:avLst/>
          </a:prstGeom>
        </p:spPr>
      </p:pic>
      <p:sp>
        <p:nvSpPr>
          <p:cNvPr id="3" name="C_2_BD#a73626019.fixed?vcp=1&amp;pid=f50ce01cb&amp;color=61,88,159&amp;vtp=1&amp;bbb=1"/>
          <p:cNvSpPr/>
          <p:nvPr/>
        </p:nvSpPr>
        <p:spPr>
          <a:xfrm>
            <a:off x="649224" y="2624328"/>
            <a:ext cx="2916936" cy="1225296"/>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第14课</a:t>
            </a:r>
            <a:endParaRPr lang="en-US" altLang="zh-CN" sz="5400" dirty="0"/>
          </a:p>
        </p:txBody>
      </p:sp>
      <p:sp>
        <p:nvSpPr>
          <p:cNvPr id="4" name="C_2_BD#a73626019.fixed?vcp=1&amp;pid=f50ce01cb&amp;color=61,88,159&amp;vtp=1&amp;bbb=1&amp;hb=1"/>
          <p:cNvSpPr/>
          <p:nvPr/>
        </p:nvSpPr>
        <p:spPr>
          <a:xfrm>
            <a:off x="4251960" y="2267712"/>
            <a:ext cx="7918704" cy="1911096"/>
          </a:xfrm>
          <a:prstGeom prst="rect">
            <a:avLst/>
          </a:prstGeom>
          <a:noFill/>
        </p:spPr>
        <p:txBody>
          <a:bodyPr wrap="none" lIns="0" tIns="0" rIns="0" bIns="0" rtlCol="0" anchor="ctr"/>
          <a:lstStyle/>
          <a:p>
            <a:pPr algn="l" latinLnBrk="1">
              <a:lnSpc>
                <a:spcPts val="6500"/>
              </a:lnSpc>
            </a:pPr>
            <a:r>
              <a:rPr lang="en-US" altLang="zh-CN" sz="5400" b="0" i="0">
                <a:solidFill>
                  <a:srgbClr val="3D589F"/>
                </a:solidFill>
                <a:latin typeface="印品黑体" pitchFamily="34" charset="0"/>
                <a:ea typeface="印品黑体" pitchFamily="34" charset="-122"/>
                <a:cs typeface="印品黑体" pitchFamily="34" charset="-120"/>
              </a:rPr>
              <a:t>文化传承的多种载体及其</a:t>
            </a:r>
            <a:endParaRPr lang="en-US" altLang="zh-CN" sz="5400" b="0" i="0">
              <a:solidFill>
                <a:srgbClr val="3D589F"/>
              </a:solidFill>
              <a:latin typeface="印品黑体" pitchFamily="34" charset="0"/>
              <a:ea typeface="印品黑体" pitchFamily="34" charset="-122"/>
              <a:cs typeface="印品黑体" pitchFamily="34" charset="-120"/>
            </a:endParaRPr>
          </a:p>
          <a:p>
            <a:pPr latinLnBrk="1">
              <a:lnSpc>
                <a:spcPts val="6600"/>
              </a:lnSpc>
            </a:pPr>
            <a:r>
              <a:rPr lang="en-US" altLang="zh-CN" sz="5400" b="0" i="0">
                <a:solidFill>
                  <a:srgbClr val="3D589F"/>
                </a:solidFill>
                <a:latin typeface="印品黑体" pitchFamily="34" charset="0"/>
                <a:ea typeface="印品黑体" pitchFamily="34" charset="-122"/>
                <a:cs typeface="印品黑体" pitchFamily="34" charset="-120"/>
              </a:rPr>
              <a:t>发展</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a73626019?lid=0f08d65e0&amp;cid=0f08d65e0&amp;vtp=1&amp;bt=1&amp;bbb=1"/>
          <p:cNvSpPr/>
          <p:nvPr/>
        </p:nvSpPr>
        <p:spPr>
          <a:xfrm>
            <a:off x="5943600" y="1539530"/>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学校教育的发展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3" name="C_1#目录1:a73626019?lid=91963cb99&amp;cid=91963cb99&amp;vtp=1&amp;bbb=1"/>
          <p:cNvSpPr/>
          <p:nvPr/>
        </p:nvSpPr>
        <p:spPr>
          <a:xfrm>
            <a:off x="5943600" y="1822994"/>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印刷书的诞生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基础</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4" name="C_1#目录1:a73626019?lid=ed68c6016&amp;cid=ed68c6016&amp;vtp=1&amp;bbb=1"/>
          <p:cNvSpPr/>
          <p:nvPr/>
        </p:nvSpPr>
        <p:spPr>
          <a:xfrm>
            <a:off x="5943600" y="2115602"/>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知识点3</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图书馆的成长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5" name="C_1#目录1:a73626019?lid=f964f9bd1&amp;cid=f964f9bd1&amp;vtp=1&amp;bbb=1"/>
          <p:cNvSpPr/>
          <p:nvPr/>
        </p:nvSpPr>
        <p:spPr>
          <a:xfrm>
            <a:off x="5943600" y="2399066"/>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知识点4</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博物馆的建设与发展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基础</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6" name="C_1#目录1:a73626019?lid=36ef88c11&amp;cid=36ef88c11&amp;vtp=1&amp;bbb=1">
            <a:hlinkClick r:id="rId1" action="ppaction://hlinksldjump"/>
          </p:cNvPr>
          <p:cNvSpPr/>
          <p:nvPr/>
        </p:nvSpPr>
        <p:spPr>
          <a:xfrm>
            <a:off x="5943600" y="4232184"/>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印刷书出现的原因和影响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重难点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7" name="C_1#目录1:a73626019?lid=d8054e442&amp;cid=d8054e442&amp;vtp=1&amp;bbb=1"/>
          <p:cNvSpPr/>
          <p:nvPr/>
        </p:nvSpPr>
        <p:spPr>
          <a:xfrm>
            <a:off x="5943600" y="5197003"/>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中国古代教育的特点</a:t>
            </a:r>
            <a:endParaRPr lang="en-US" altLang="zh-CN" sz="1600" dirty="0"/>
          </a:p>
        </p:txBody>
      </p:sp>
      <p:sp>
        <p:nvSpPr>
          <p:cNvPr id="8" name="C_1#目录1:a73626019?lid=de7bc35ad&amp;cid=de7bc35ad&amp;vtp=1&amp;bbb=1"/>
          <p:cNvSpPr/>
          <p:nvPr/>
        </p:nvSpPr>
        <p:spPr>
          <a:xfrm>
            <a:off x="5943600" y="5480721"/>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理解印刷术的传播对欧洲文明的影响</a:t>
            </a:r>
            <a:endParaRPr lang="en-US" altLang="zh-CN" sz="16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36ef88c11?vcp=1&amp;pid=6e809bac8&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印刷书出现的原因和影响</a:t>
            </a:r>
            <a:endParaRPr lang="en-US" altLang="zh-CN" sz="2000" dirty="0"/>
          </a:p>
        </p:txBody>
      </p:sp>
      <p:sp>
        <p:nvSpPr>
          <p:cNvPr id="3" name="P_5_BD#e08ecdf86?vcp=1&amp;pid=36ef88c11&amp;color=0,55,96&amp;vtp=1&amp;bbb=1"/>
          <p:cNvSpPr/>
          <p:nvPr/>
        </p:nvSpPr>
        <p:spPr>
          <a:xfrm>
            <a:off x="502920" y="1940623"/>
            <a:ext cx="10570464" cy="20275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1.原因</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物质基础齐备，技术条件成熟：</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商业经济发展。</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造纸、印刷技术实现突破，墨与书写工具发展完善。</a:t>
            </a:r>
            <a:endParaRPr lang="en-US" altLang="zh-CN" sz="1800" dirty="0"/>
          </a:p>
          <a:p>
            <a:pPr latinLnBrk="1">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社会需求驱动：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政治、教育与文化传播需求激增。</a:t>
            </a:r>
            <a:endParaRPr lang="en-US" altLang="zh-CN" sz="18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e08ecdf86?vcp=1&amp;pid=36ef88c11&amp;color=0,55,96&amp;vtp=1&amp;bt=1&amp;bbb=1"/>
          <p:cNvSpPr/>
          <p:nvPr/>
        </p:nvSpPr>
        <p:spPr>
          <a:xfrm>
            <a:off x="502920" y="2034703"/>
            <a:ext cx="10570464" cy="37039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2.影响</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兼具象征意义和革命性，奠定现代出版业基础：</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书籍讹误与失传减少，有利于书籍留存。</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产业规模扩大，产业链扩展，报纸、杂志等媒介进一步发展。</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便于知识普及，助推国家发展，推动思想解放与社会变革：</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书籍价格下降，掌握书籍的人们不再是少数，统治阶层对学术的垄断受到大众的挑战。</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大众文化修养提高，助推经济、教育等各领域建设与发展。</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传播思想主张，为改革、革命等运动扩大群众基础，为信息革命埋下种子。</a:t>
            </a:r>
            <a:endParaRPr lang="en-US" altLang="zh-CN" sz="1800" dirty="0"/>
          </a:p>
          <a:p>
            <a:pPr latinLnBrk="1">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民族语言统一，通俗语言地位巩固，民族意识觉醒和民族主义发展。</a:t>
            </a:r>
            <a:endParaRPr lang="en-US" altLang="zh-CN" sz="180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146b8304a?vaa=1&amp;vcp=1&amp;vop=1&amp;pid=36ef88c11&amp;color=0,55,96&amp;vtp=1&amp;bt=1&amp;bbb=1&amp;hb=1"/>
          <p:cNvSpPr/>
          <p:nvPr/>
        </p:nvSpPr>
        <p:spPr>
          <a:xfrm>
            <a:off x="502920" y="1742762"/>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[江苏镇江2025高二期中]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约15世纪中叶，欧洲人也造出了自己的活字印刷机。1469年，《十日谈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佛罗伦萨首次出版</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16世纪则印刷至77版之多。16世纪初，在印刷商的帮助下，《九十五条论纲</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》在短短</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两周之内广泛传播</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这表明技术发展(</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_1#146b8304a.bracket?vaa=1&amp;vcp=1&amp;vop=1&amp;pid=36ef88c11&amp;color=0,55,96&amp;vpa=1&amp;vtp=1"/>
          <p:cNvSpPr/>
          <p:nvPr/>
        </p:nvSpPr>
        <p:spPr>
          <a:xfrm>
            <a:off x="4331176" y="2542989"/>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1_2#146b8304a.choices?vaa=1&amp;vcp=1&amp;vop=1&amp;pid=36ef88c11&amp;color=0,55,96&amp;vtp=1&amp;bbb=1"/>
          <p:cNvSpPr/>
          <p:nvPr/>
        </p:nvSpPr>
        <p:spPr>
          <a:xfrm>
            <a:off x="502920" y="2938467"/>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促进人文主义的传播</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带来科学革命的兴起</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0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助推文艺复兴的产生</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引起生活方式的改变</a:t>
            </a:r>
            <a:endParaRPr lang="en-US" altLang="zh-CN" sz="1800" dirty="0"/>
          </a:p>
        </p:txBody>
      </p:sp>
      <p:sp>
        <p:nvSpPr>
          <p:cNvPr id="5" name="QC_5_AS.2_1#146b8304a?vaa=1&amp;vcp=1&amp;vop=1&amp;pid=36ef88c11&amp;color=0,55,96&amp;vtp=1&amp;bbb=1&amp;hb=1"/>
          <p:cNvSpPr/>
          <p:nvPr/>
        </p:nvSpPr>
        <p:spPr>
          <a:xfrm>
            <a:off x="502920" y="3734629"/>
            <a:ext cx="10570464" cy="238614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【解析】本题考查印刷书出现的影响。根据材料并结合所学知识可知，《十日谈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》是文艺复兴时期的人文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主义代表作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其广泛印刷直接体现了印刷技术对人文主义传播的促进作用，《九十五条论纲</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》是宗教改革的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重要内容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其广泛传播，解放了人们的思想，促进了人文主义的传播，A项正确；科学革命兴起于16—17世纪</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如哥白尼等引发的天文学革命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题干未提及科学相关内容，排除B项；文艺复兴在14世纪已开始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印刷技术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是助推文艺复兴运动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“发展”而非“产生”，表述不准确，排除C项；题干未涉及日常生活方式（如衣食住行</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）的变化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除</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cbf7a07af?vaa=1&amp;vcp=1&amp;vop=1&amp;pid=29b97a5cd&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[山西县域联盟2025高二月考]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德国“教育之父”洪堡于1810年创建了世界上第一所现代化的大学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——柏林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他在创办柏林大学时提出“洪堡五原则”，即教学与研究相统一、学术自由、大学自治、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全面教育、</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科学研究的独立性</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这一理念(</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7_1#cbf7a07af.bracket?vaa=1&amp;vcp=1&amp;vop=1&amp;pid=29b97a5cd&amp;color=0,55,96&amp;vpa=2&amp;vtp=1"/>
          <p:cNvSpPr/>
          <p:nvPr/>
        </p:nvSpPr>
        <p:spPr>
          <a:xfrm>
            <a:off x="3658076" y="269411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5_BD.5_2#cbf7a07af.choices?vaa=1&amp;vcp=1&amp;vop=1&amp;pid=29b97a5cd&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推动了近代科学的兴起</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推动了理性主义的产生</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适应了社会发展的需要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完善了德国的教育体系</a:t>
            </a:r>
            <a:endParaRPr lang="en-US" altLang="zh-CN" sz="1800" dirty="0"/>
          </a:p>
        </p:txBody>
      </p:sp>
      <p:sp>
        <p:nvSpPr>
          <p:cNvPr id="5" name="QC_5_AS.6_1#cbf7a07af?vaa=1&amp;vcp=1&amp;vop=1&amp;pid=29b97a5cd&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【解析】本题考查德国近代学校教育。根据材料并结合所学可知，洪堡提出的“洪堡五原则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”有利于培养创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新人才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推动科技发展，适应社会发展对人才和知识的需求，C项正确；近代科学的兴起主要指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16—17世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纪科学革命时期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而“洪堡五原则”在19世纪初提出，时间上不符，排除A项；理性主义产生于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17—18世纪</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启蒙运动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“洪堡五原则”是其后续应用而非推动产生，排除B项；洪堡改革虽革新了大学教育</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但材料仅</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提及创建现代化大学</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未涉及整个德国教育体系的完善，且当时体系仍在发展，排除D项。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51998e13c?vaa=1&amp;vcp=1&amp;vop=1&amp;pid=29b97a5cd&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[安徽部分学校2025高二检测]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据中华教育改进社1924年7月出版的《中国教育统计概览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》提供的数据可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当时私塾学生与学校学生的数量大体是相当的；就一些偏远地区来讲，</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私塾学生往往要几倍于学校的学生。</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这说明</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民国初期(</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1_1#51998e13c.bracket?vaa=1&amp;vcp=1&amp;vop=1&amp;pid=29b97a5cd&amp;color=0,55,96&amp;vpa=3&amp;vtp=1"/>
          <p:cNvSpPr/>
          <p:nvPr/>
        </p:nvSpPr>
        <p:spPr>
          <a:xfrm>
            <a:off x="2330926" y="269411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5_BD.9_2#51998e13c.choices?vaa=1&amp;vcp=1&amp;vop=1&amp;pid=29b97a5cd&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经济原因制约国家教育近代化</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各级政府的教育观念落后</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私塾教育较正规教育更被认同</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新式教育的发展非常缓慢</a:t>
            </a:r>
            <a:endParaRPr lang="en-US" altLang="zh-CN" sz="1800" dirty="0"/>
          </a:p>
        </p:txBody>
      </p:sp>
      <p:sp>
        <p:nvSpPr>
          <p:cNvPr id="5" name="QC_5_AS.10_1#51998e13c?vaa=1&amp;vcp=1&amp;vop=1&amp;pid=29b97a5cd&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【解析】本题考查近代中国学校建设与教育事业的发展。民国初期国家处于变革阶段，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经济发展水平有限，</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偏远地区更是如此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材料提到偏远地区私塾学生多于学校学生，反映出经济条件制约新式学校发展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制约国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家教育近代化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故选A项；民国初期，政府推行教育改革，提倡新式教育，并非教育观念落后，排除B项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塾教育适应农村经济条件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但不能就此认为其认同度更高，且新式教育在知识体系上更先进，排除C项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式教育发</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展缓慢是事实</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但材料强调学生比例差异是为了突出经济根源而非单纯发展速度问题，排除D项。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6925</Words>
  <Application>WPS 演示</Application>
  <PresentationFormat>宽屏</PresentationFormat>
  <Paragraphs>293</Paragraphs>
  <Slides>23</Slides>
  <Notes>23</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23</vt:i4>
      </vt:variant>
    </vt:vector>
  </HeadingPairs>
  <TitlesOfParts>
    <vt:vector size="45"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黑体</vt:lpstr>
      <vt:lpstr>Times New Roman</vt:lpstr>
      <vt:lpstr>Times New Roman</vt:lpstr>
      <vt:lpstr>宋体</vt:lpstr>
      <vt:lpstr>仿宋</vt:lpstr>
      <vt:lpstr>仿宋</vt:lpstr>
      <vt:lpstr>Calibri</vt:lpstr>
      <vt:lpstr>Arial Unicode MS</vt:lpstr>
      <vt:lpstr>等线</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噫吁嚱盒盒</cp:lastModifiedBy>
  <cp:revision>4</cp:revision>
  <dcterms:created xsi:type="dcterms:W3CDTF">2025-10-24T09:18:00Z</dcterms:created>
  <dcterms:modified xsi:type="dcterms:W3CDTF">2025-10-27T10:42:38Z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B3B2DAB6D0B847C6A38587DFC0F7A6EC_13</vt:lpwstr>
  </property>
  <property fmtid="{D5CDD505-2E9C-101B-9397-08002B2CF9AE}" pid="3" name="KSOProductBuildVer">
    <vt:lpwstr>2052-12.1.0.23125</vt:lpwstr>
  </property>
</Properties>
</file>